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85" r:id="rId5"/>
    <p:sldId id="287" r:id="rId6"/>
    <p:sldId id="303" r:id="rId7"/>
    <p:sldId id="320" r:id="rId8"/>
    <p:sldId id="321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2" r:id="rId18"/>
    <p:sldId id="351" r:id="rId19"/>
    <p:sldId id="31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5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9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43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91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05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626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0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553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5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58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144290" y="2886155"/>
            <a:ext cx="877957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11: KỸ THUẬT </a:t>
            </a:r>
          </a:p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TỐI ƯU HÓA TRUY VẤN</a:t>
            </a:r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6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0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330054" y="1567203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257370" y="2357919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2" y="4634906"/>
            <a:ext cx="10979487" cy="21189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2" y="3195957"/>
            <a:ext cx="8448520" cy="114700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4" y="779672"/>
            <a:ext cx="7775077" cy="690814"/>
            <a:chOff x="6096000" y="2068962"/>
            <a:chExt cx="9515024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9515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3.3 KHÔNG ĐỂ SQL THỰC HIỆN THAO TÁC THỪA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737382" y="1944499"/>
            <a:ext cx="1078960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</a:t>
            </a:r>
            <a:r>
              <a:rPr lang="vi-VN" sz="2400" b="1" dirty="0" smtClean="0"/>
              <a:t>ả </a:t>
            </a:r>
            <a:r>
              <a:rPr lang="en-US" sz="2400" b="1" dirty="0" smtClean="0"/>
              <a:t>UNION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UNION ALL</a:t>
            </a:r>
            <a:r>
              <a:rPr lang="vi-VN" sz="2400" b="1" dirty="0" smtClean="0"/>
              <a:t> </a:t>
            </a:r>
            <a:r>
              <a:rPr lang="vi-VN" sz="2400" b="1" dirty="0"/>
              <a:t>đều quét table như nhau nhưng </a:t>
            </a:r>
            <a:r>
              <a:rPr lang="en-US" sz="2400" b="1" dirty="0" smtClean="0"/>
              <a:t>UNION </a:t>
            </a:r>
            <a:r>
              <a:rPr lang="vi-VN" sz="2400" b="1" dirty="0" smtClean="0"/>
              <a:t>tiêu </a:t>
            </a:r>
            <a:r>
              <a:rPr lang="vi-VN" sz="2400" b="1" dirty="0"/>
              <a:t>tốn phần lớn thời gian cho thao </a:t>
            </a:r>
            <a:r>
              <a:rPr lang="vi-VN" sz="2400" b="1" dirty="0" smtClean="0"/>
              <a:t>tá</a:t>
            </a:r>
            <a:r>
              <a:rPr lang="en-US" sz="2400" b="1" dirty="0" smtClean="0"/>
              <a:t>c “</a:t>
            </a:r>
            <a:r>
              <a:rPr lang="vi-VN" sz="2400" b="1" dirty="0" smtClean="0"/>
              <a:t>Distinct sor</a:t>
            </a:r>
            <a:r>
              <a:rPr lang="en-US" sz="2400" b="1" dirty="0" smtClean="0"/>
              <a:t>t” </a:t>
            </a:r>
            <a:r>
              <a:rPr lang="vi-VN" sz="2400" b="1" dirty="0" smtClean="0"/>
              <a:t>để </a:t>
            </a:r>
            <a:r>
              <a:rPr lang="vi-VN" sz="2400" b="1" dirty="0"/>
              <a:t>loại bỏ những bản ghi trùng nhau (mặc dù không hề có những records như vậy</a:t>
            </a:r>
            <a:r>
              <a:rPr lang="vi-VN" sz="2400" b="1" dirty="0" smtClean="0"/>
              <a:t>)</a:t>
            </a:r>
            <a:r>
              <a:rPr lang="en-US" sz="2400" b="1" dirty="0" smtClean="0"/>
              <a:t>:</a:t>
            </a:r>
            <a:endParaRPr lang="en-US" sz="3200" b="1" dirty="0" smtClean="0"/>
          </a:p>
        </p:txBody>
      </p:sp>
      <p:sp>
        <p:nvSpPr>
          <p:cNvPr id="23" name="Oval 22"/>
          <p:cNvSpPr/>
          <p:nvPr/>
        </p:nvSpPr>
        <p:spPr>
          <a:xfrm>
            <a:off x="1044531" y="3558237"/>
            <a:ext cx="908960" cy="41150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19"/>
          <p:cNvGrpSpPr/>
          <p:nvPr/>
        </p:nvGrpSpPr>
        <p:grpSpPr>
          <a:xfrm>
            <a:off x="1044531" y="1339373"/>
            <a:ext cx="6033511" cy="690814"/>
            <a:chOff x="6096000" y="2068962"/>
            <a:chExt cx="7383716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7383716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a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Dùng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UNION ALL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thay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cho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UNION: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矩形 44"/>
          <p:cNvSpPr/>
          <p:nvPr/>
        </p:nvSpPr>
        <p:spPr>
          <a:xfrm>
            <a:off x="737382" y="4315252"/>
            <a:ext cx="112365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Hãy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:</a:t>
            </a:r>
          </a:p>
        </p:txBody>
      </p:sp>
      <p:sp>
        <p:nvSpPr>
          <p:cNvPr id="30" name="Oval 29"/>
          <p:cNvSpPr/>
          <p:nvPr/>
        </p:nvSpPr>
        <p:spPr>
          <a:xfrm>
            <a:off x="1072240" y="5089038"/>
            <a:ext cx="1380015" cy="41951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07062" y="5957455"/>
            <a:ext cx="10697011" cy="5541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0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9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4" y="779672"/>
            <a:ext cx="7775077" cy="690814"/>
            <a:chOff x="6096000" y="2068962"/>
            <a:chExt cx="9515024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9515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3.3 KHÔNG ĐỂ SQL THỰC HIỆN THAO TÁC THỪA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1044530" y="1944499"/>
            <a:ext cx="10482451" cy="1685846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/>
              <a:t>DISTINCT sẽ kiểm tra và loại bỏ các bản ghi trùng </a:t>
            </a:r>
            <a:r>
              <a:rPr lang="vi-VN" sz="2400" b="1" dirty="0" smtClean="0"/>
              <a:t>lặp</a:t>
            </a:r>
            <a:r>
              <a:rPr lang="en-US" sz="2400" b="1" dirty="0" smtClean="0"/>
              <a:t>, </a:t>
            </a:r>
            <a:r>
              <a:rPr lang="vi-VN" sz="2400" b="1" dirty="0" smtClean="0"/>
              <a:t>ORDER </a:t>
            </a:r>
            <a:r>
              <a:rPr lang="vi-VN" sz="2400" b="1" dirty="0"/>
              <a:t>BY sẽ sort các records hầu hết các trường </a:t>
            </a:r>
            <a:r>
              <a:rPr lang="vi-VN" sz="2400" b="1" dirty="0" smtClean="0"/>
              <a:t>hợp</a:t>
            </a:r>
            <a:r>
              <a:rPr lang="en-US" sz="2400" b="1" dirty="0" smtClean="0"/>
              <a:t>, </a:t>
            </a:r>
            <a:r>
              <a:rPr lang="vi-VN" sz="2400" b="1" dirty="0" smtClean="0"/>
              <a:t>2 </a:t>
            </a:r>
            <a:r>
              <a:rPr lang="vi-VN" sz="2400" b="1" dirty="0"/>
              <a:t>thao tác này chiếm phần lớn thời gian truy </a:t>
            </a:r>
            <a:r>
              <a:rPr lang="vi-VN" sz="2400" b="1" dirty="0" smtClean="0"/>
              <a:t>vấn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thiết</a:t>
            </a:r>
            <a:r>
              <a:rPr lang="en-US" sz="2400" b="1" dirty="0" smtClean="0"/>
              <a:t>.</a:t>
            </a:r>
            <a:endParaRPr lang="en-US" sz="4000" b="1" dirty="0" smtClean="0"/>
          </a:p>
        </p:txBody>
      </p:sp>
      <p:grpSp>
        <p:nvGrpSpPr>
          <p:cNvPr id="26" name="组合 19"/>
          <p:cNvGrpSpPr/>
          <p:nvPr/>
        </p:nvGrpSpPr>
        <p:grpSpPr>
          <a:xfrm>
            <a:off x="1044531" y="1339373"/>
            <a:ext cx="9325438" cy="690814"/>
            <a:chOff x="6096000" y="2068962"/>
            <a:chExt cx="11412325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11412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b)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Hạn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chế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dùng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DISTINCT, ORDER BY </a:t>
              </a:r>
              <a:r>
                <a:rPr lang="en-US" sz="3000" b="1" dirty="0" err="1">
                  <a:solidFill>
                    <a:srgbClr val="7030A0"/>
                  </a:solidFill>
                  <a:latin typeface="Calibri" panose="020F0502020204030204" pitchFamily="34" charset="0"/>
                </a:rPr>
                <a:t>khi</a:t>
              </a:r>
              <a:r>
                <a:rPr lang="en-US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000" b="1" dirty="0" err="1">
                  <a:solidFill>
                    <a:srgbClr val="7030A0"/>
                  </a:solidFill>
                  <a:latin typeface="Calibri" panose="020F0502020204030204" pitchFamily="34" charset="0"/>
                </a:rPr>
                <a:t>không</a:t>
              </a:r>
              <a:r>
                <a:rPr lang="en-US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000" b="1" dirty="0" err="1">
                  <a:solidFill>
                    <a:srgbClr val="7030A0"/>
                  </a:solidFill>
                  <a:latin typeface="Calibri" panose="020F0502020204030204" pitchFamily="34" charset="0"/>
                </a:rPr>
                <a:t>cần</a:t>
              </a:r>
              <a:r>
                <a:rPr lang="en-US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3000" b="1" dirty="0" err="1">
                  <a:solidFill>
                    <a:srgbClr val="7030A0"/>
                  </a:solidFill>
                  <a:latin typeface="Calibri" panose="020F0502020204030204" pitchFamily="34" charset="0"/>
                </a:rPr>
                <a:t>thiết</a:t>
              </a:r>
              <a:r>
                <a:rPr lang="en-US" altLang="zh-CN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:</a:t>
              </a: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9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2" y="5147285"/>
            <a:ext cx="10130325" cy="681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2" y="3353936"/>
            <a:ext cx="9056622" cy="59094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4" y="779672"/>
            <a:ext cx="7775077" cy="690814"/>
            <a:chOff x="6096000" y="2068962"/>
            <a:chExt cx="9515024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9515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3.3 KHÔNG ĐỂ SQL THỰC HIỆN THAO TÁC THỪA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737382" y="1858812"/>
            <a:ext cx="1123655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Khi</a:t>
            </a:r>
            <a:r>
              <a:rPr lang="en-US" sz="2400" b="1" dirty="0"/>
              <a:t> </a:t>
            </a:r>
            <a:r>
              <a:rPr lang="en-US" sz="2400" b="1" dirty="0" err="1"/>
              <a:t>xác</a:t>
            </a:r>
            <a:r>
              <a:rPr lang="en-US" sz="2400" b="1" dirty="0"/>
              <a:t> </a:t>
            </a:r>
            <a:r>
              <a:rPr lang="en-US" sz="2400" b="1" dirty="0" err="1"/>
              <a:t>định</a:t>
            </a:r>
            <a:r>
              <a:rPr lang="en-US" sz="2400" b="1" dirty="0"/>
              <a:t> </a:t>
            </a:r>
            <a:r>
              <a:rPr lang="en-US" sz="2400" b="1" dirty="0" err="1"/>
              <a:t>sự</a:t>
            </a:r>
            <a:r>
              <a:rPr lang="en-US" sz="2400" b="1" dirty="0"/>
              <a:t> </a:t>
            </a:r>
            <a:r>
              <a:rPr lang="en-US" sz="2400" b="1" dirty="0" err="1"/>
              <a:t>tồn</a:t>
            </a:r>
            <a:r>
              <a:rPr lang="en-US" sz="2400" b="1" dirty="0"/>
              <a:t> </a:t>
            </a:r>
            <a:r>
              <a:rPr lang="en-US" sz="2400" b="1" dirty="0" err="1"/>
              <a:t>tại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records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nên</a:t>
            </a:r>
            <a:r>
              <a:rPr lang="en-US" sz="2400" b="1" dirty="0"/>
              <a:t> </a:t>
            </a:r>
            <a:r>
              <a:rPr lang="en-US" sz="2400" b="1" dirty="0" err="1"/>
              <a:t>dùng</a:t>
            </a:r>
            <a:r>
              <a:rPr lang="en-US" sz="2400" b="1" dirty="0"/>
              <a:t> IF EXISTS </a:t>
            </a: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cho</a:t>
            </a:r>
            <a:r>
              <a:rPr lang="en-US" sz="2400" b="1" dirty="0"/>
              <a:t> COUNT() </a:t>
            </a:r>
            <a:r>
              <a:rPr lang="en-US" sz="2400" b="1" dirty="0" err="1"/>
              <a:t>hoặc</a:t>
            </a:r>
            <a:r>
              <a:rPr lang="en-US" sz="2400" b="1" dirty="0"/>
              <a:t> </a:t>
            </a:r>
            <a:r>
              <a:rPr lang="en-US" sz="2400" b="1" dirty="0" smtClean="0"/>
              <a:t>COUNT(DISTINCT) </a:t>
            </a:r>
            <a:r>
              <a:rPr lang="en-US" sz="2400" b="1" dirty="0" err="1" smtClean="0"/>
              <a:t>vì</a:t>
            </a:r>
            <a:r>
              <a:rPr lang="en-US" sz="2400" b="1" dirty="0" smtClean="0"/>
              <a:t> h</a:t>
            </a:r>
            <a:r>
              <a:rPr lang="vi-VN" sz="2400" b="1" dirty="0" smtClean="0"/>
              <a:t>àm </a:t>
            </a:r>
            <a:r>
              <a:rPr lang="vi-VN" sz="2400" b="1" dirty="0"/>
              <a:t>COUNT sẽ tìm cách lấy tất cả phần tử, so sánh, đếm nên sẽ tốn tài nguyên và nhiều thao tác hơn.</a:t>
            </a:r>
            <a:endParaRPr lang="en-US" sz="4000" b="1" dirty="0" smtClean="0"/>
          </a:p>
        </p:txBody>
      </p:sp>
      <p:sp>
        <p:nvSpPr>
          <p:cNvPr id="23" name="Oval 22"/>
          <p:cNvSpPr/>
          <p:nvPr/>
        </p:nvSpPr>
        <p:spPr>
          <a:xfrm>
            <a:off x="2658167" y="3400198"/>
            <a:ext cx="1318088" cy="54468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19"/>
          <p:cNvGrpSpPr/>
          <p:nvPr/>
        </p:nvGrpSpPr>
        <p:grpSpPr>
          <a:xfrm>
            <a:off x="1044531" y="1339373"/>
            <a:ext cx="9729651" cy="690814"/>
            <a:chOff x="6096000" y="2068962"/>
            <a:chExt cx="11906997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119069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Dùng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IF EXISTS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thay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cho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COUNT()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hoặc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COUNT(DISTINCT):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矩形 44"/>
          <p:cNvSpPr/>
          <p:nvPr/>
        </p:nvSpPr>
        <p:spPr>
          <a:xfrm>
            <a:off x="737382" y="4315252"/>
            <a:ext cx="112365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Hãy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:</a:t>
            </a:r>
          </a:p>
        </p:txBody>
      </p:sp>
      <p:sp>
        <p:nvSpPr>
          <p:cNvPr id="30" name="Oval 29"/>
          <p:cNvSpPr/>
          <p:nvPr/>
        </p:nvSpPr>
        <p:spPr>
          <a:xfrm>
            <a:off x="1543294" y="5200993"/>
            <a:ext cx="1227615" cy="52093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4" y="779672"/>
            <a:ext cx="5721182" cy="690814"/>
            <a:chOff x="6096000" y="2068962"/>
            <a:chExt cx="7001497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70014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3.4 SỬ DỤNG STORED PROCEDURE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1196394" y="1320678"/>
            <a:ext cx="10482451" cy="566308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b="1" dirty="0"/>
              <a:t>Đối với các thao tác được thực hiện </a:t>
            </a:r>
            <a:r>
              <a:rPr lang="en-US" sz="2800" b="1" dirty="0" err="1" smtClean="0"/>
              <a:t>một</a:t>
            </a:r>
            <a:r>
              <a:rPr lang="vi-VN" sz="2800" b="1" dirty="0" smtClean="0"/>
              <a:t> </a:t>
            </a:r>
            <a:r>
              <a:rPr lang="vi-VN" sz="2800" b="1" dirty="0"/>
              <a:t>cách thường xuyên và có xử lý phức tạp </a:t>
            </a:r>
            <a:r>
              <a:rPr lang="en-US" sz="2800" b="1" dirty="0" err="1" smtClean="0"/>
              <a:t>nên</a:t>
            </a:r>
            <a:r>
              <a:rPr lang="en-US" sz="2800" b="1" dirty="0" smtClean="0"/>
              <a:t> </a:t>
            </a:r>
            <a:r>
              <a:rPr lang="vi-VN" sz="2800" b="1" dirty="0" smtClean="0"/>
              <a:t>sử </a:t>
            </a:r>
            <a:r>
              <a:rPr lang="vi-VN" sz="2800" b="1" dirty="0"/>
              <a:t>dụng </a:t>
            </a:r>
            <a:r>
              <a:rPr lang="vi-VN" sz="2800" b="1" dirty="0" smtClean="0"/>
              <a:t>S</a:t>
            </a:r>
            <a:r>
              <a:rPr lang="en-US" sz="2800" b="1" dirty="0" err="1" smtClean="0"/>
              <a:t>tored</a:t>
            </a:r>
            <a:r>
              <a:rPr lang="en-US" sz="2800" b="1" dirty="0" smtClean="0"/>
              <a:t> Procedure (SP) </a:t>
            </a:r>
            <a:r>
              <a:rPr lang="en-US" sz="2800" b="1" dirty="0" err="1" smtClean="0"/>
              <a:t>để</a:t>
            </a:r>
            <a:r>
              <a:rPr lang="en-US" sz="2800" b="1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/>
              <a:t>Giảm lượng dữ liệu truyền đến </a:t>
            </a:r>
            <a:r>
              <a:rPr lang="vi-VN" sz="2800" dirty="0" smtClean="0"/>
              <a:t>Server</a:t>
            </a:r>
            <a:r>
              <a:rPr lang="en-US" sz="2800" dirty="0" smtClean="0"/>
              <a:t> do SP </a:t>
            </a:r>
            <a:r>
              <a:rPr lang="vi-VN" sz="2800" dirty="0" smtClean="0"/>
              <a:t>được </a:t>
            </a:r>
            <a:r>
              <a:rPr lang="vi-VN" sz="2800" dirty="0"/>
              <a:t>lưu sẵn ở phía server do đó không cần phải gửi cả câu lệnh SQL dài tới server mà chỉ cần gửi tham số</a:t>
            </a:r>
            <a:r>
              <a:rPr lang="vi-VN" sz="2800" dirty="0" smtClean="0"/>
              <a:t>.</a:t>
            </a:r>
            <a:endParaRPr lang="vi-V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/>
              <a:t>SP được biên dịch ngay ở lần đầu chạy, những lần sau chạy SP sẽ sử dụng lại file đã biên dịch trước đó nên tốc độ sẽ nhanh hơn</a:t>
            </a:r>
            <a:r>
              <a:rPr lang="vi-VN" sz="2800" dirty="0" smtClean="0"/>
              <a:t>.</a:t>
            </a:r>
            <a:endParaRPr lang="vi-V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</a:t>
            </a:r>
            <a:r>
              <a:rPr lang="vi-VN" sz="2800" dirty="0" smtClean="0"/>
              <a:t>ó </a:t>
            </a:r>
            <a:r>
              <a:rPr lang="vi-VN" sz="2800" dirty="0"/>
              <a:t>thể dùng vòng for </a:t>
            </a:r>
            <a:r>
              <a:rPr lang="en-US" sz="2800" dirty="0" err="1" smtClean="0"/>
              <a:t>trong</a:t>
            </a:r>
            <a:r>
              <a:rPr lang="en-US" sz="2800" dirty="0" smtClean="0"/>
              <a:t> SP </a:t>
            </a:r>
            <a:r>
              <a:rPr lang="vi-VN" sz="2800" dirty="0" smtClean="0"/>
              <a:t>để </a:t>
            </a:r>
            <a:r>
              <a:rPr lang="vi-VN" sz="2800" dirty="0"/>
              <a:t>gọi nhiều câu lệnh SQL gửi lên server điều này giúp tái sử dụng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1" dirty="0" smtClean="0"/>
          </a:p>
        </p:txBody>
      </p:sp>
      <p:sp>
        <p:nvSpPr>
          <p:cNvPr id="28" name="文本框 21"/>
          <p:cNvSpPr txBox="1"/>
          <p:nvPr/>
        </p:nvSpPr>
        <p:spPr>
          <a:xfrm>
            <a:off x="1044531" y="1753188"/>
            <a:ext cx="4136233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4" y="779672"/>
            <a:ext cx="4618444" cy="690814"/>
            <a:chOff x="6096000" y="2068962"/>
            <a:chExt cx="5651983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56519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3.5 SỬ DỤNG INDEX HỢP LÝ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1196394" y="1320678"/>
            <a:ext cx="10482451" cy="483209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</a:t>
            </a:r>
            <a:r>
              <a:rPr lang="en-US" sz="2800" dirty="0" err="1" smtClean="0"/>
              <a:t>ố</a:t>
            </a:r>
            <a:r>
              <a:rPr lang="en-US" sz="2800" dirty="0" smtClean="0"/>
              <a:t> </a:t>
            </a:r>
            <a:r>
              <a:rPr lang="en-US" sz="2800" dirty="0"/>
              <a:t>Index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, </a:t>
            </a:r>
            <a:r>
              <a:rPr lang="en-US" sz="2800" dirty="0" err="1" smtClean="0"/>
              <a:t>khoảng</a:t>
            </a:r>
            <a:r>
              <a:rPr lang="en-US" sz="2800" dirty="0" smtClean="0"/>
              <a:t> </a:t>
            </a:r>
            <a:r>
              <a:rPr lang="en-US" sz="2800" dirty="0"/>
              <a:t>4-5 index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 smtClean="0"/>
              <a:t>bảng</a:t>
            </a:r>
            <a:r>
              <a:rPr lang="en-US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/>
              <a:t>Nên tạo Index trên các cột mà có giá trị là Interger hơn là giá trị chuỗi.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Nếu</a:t>
            </a:r>
            <a:r>
              <a:rPr lang="en-US" sz="2800" dirty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index </a:t>
            </a:r>
            <a:r>
              <a:rPr lang="en-US" sz="2800" dirty="0" err="1" smtClean="0"/>
              <a:t>gồm</a:t>
            </a:r>
            <a:r>
              <a:rPr lang="en-US" sz="2800" dirty="0" smtClean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 smtClean="0"/>
              <a:t>cột</a:t>
            </a:r>
            <a:r>
              <a:rPr lang="en-US" sz="2800" dirty="0" smtClean="0"/>
              <a:t>, </a:t>
            </a:r>
            <a:r>
              <a:rPr lang="en-US" sz="2800" dirty="0" err="1"/>
              <a:t>thứ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cột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rất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 smtClean="0"/>
              <a:t>trọng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 smtClean="0"/>
              <a:t>muốn</a:t>
            </a:r>
            <a:r>
              <a:rPr lang="en-US" sz="2800" dirty="0" smtClean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lệnh</a:t>
            </a:r>
            <a:r>
              <a:rPr lang="en-US" sz="2800" dirty="0"/>
              <a:t> Join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 smtClean="0"/>
              <a:t>bảng</a:t>
            </a:r>
            <a:r>
              <a:rPr lang="en-US" sz="2800" dirty="0" smtClean="0"/>
              <a:t> </a:t>
            </a:r>
            <a:r>
              <a:rPr lang="en-US" sz="2800" dirty="0" err="1" smtClean="0"/>
              <a:t>thì</a:t>
            </a:r>
            <a:r>
              <a:rPr lang="en-US" sz="2800" dirty="0" smtClean="0"/>
              <a:t> 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kiểu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 err="1" smtClean="0"/>
              <a:t>nterger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/>
              <a:t>tạo</a:t>
            </a:r>
            <a:r>
              <a:rPr lang="en-US" sz="2800" dirty="0"/>
              <a:t> index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những</a:t>
            </a:r>
            <a:r>
              <a:rPr lang="en-US" sz="2800" dirty="0"/>
              <a:t> </a:t>
            </a:r>
            <a:r>
              <a:rPr lang="en-US" sz="2800" dirty="0" err="1"/>
              <a:t>cột</a:t>
            </a:r>
            <a:r>
              <a:rPr lang="en-US" sz="2800" dirty="0"/>
              <a:t> </a:t>
            </a:r>
            <a:r>
              <a:rPr lang="en-US" sz="2800" dirty="0" err="1"/>
              <a:t>đó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diện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kiểu</a:t>
            </a:r>
            <a:r>
              <a:rPr lang="en-US" sz="2800" dirty="0"/>
              <a:t> </a:t>
            </a:r>
            <a:r>
              <a:rPr lang="en-US" sz="2800" dirty="0" err="1" smtClean="0"/>
              <a:t>Interger</a:t>
            </a:r>
            <a:r>
              <a:rPr lang="en-US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 dirty="0" smtClean="0"/>
              <a:t>Nếu </a:t>
            </a:r>
            <a:r>
              <a:rPr lang="vi-VN" sz="2800" dirty="0"/>
              <a:t>ứng </a:t>
            </a:r>
            <a:r>
              <a:rPr lang="vi-VN" sz="2800" dirty="0" smtClean="0"/>
              <a:t>dụng</a:t>
            </a:r>
            <a:r>
              <a:rPr lang="en-US" sz="2800" dirty="0" smtClean="0"/>
              <a:t> </a:t>
            </a:r>
            <a:r>
              <a:rPr lang="vi-VN" sz="2800" dirty="0" smtClean="0"/>
              <a:t>thực </a:t>
            </a:r>
            <a:r>
              <a:rPr lang="vi-VN" sz="2800" dirty="0"/>
              <a:t>hiện cùng một truy vấn nhiều lần trên một bảng, nên xem xét việc tạo một index trên toàn bảng</a:t>
            </a:r>
            <a:r>
              <a:rPr lang="vi-VN" sz="2800" dirty="0" smtClean="0"/>
              <a:t>.</a:t>
            </a:r>
            <a:endParaRPr lang="vi-VN" sz="2800" dirty="0"/>
          </a:p>
        </p:txBody>
      </p:sp>
      <p:sp>
        <p:nvSpPr>
          <p:cNvPr id="28" name="文本框 21"/>
          <p:cNvSpPr txBox="1"/>
          <p:nvPr/>
        </p:nvSpPr>
        <p:spPr>
          <a:xfrm>
            <a:off x="1044531" y="1753188"/>
            <a:ext cx="4136233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43784" y="172535"/>
            <a:ext cx="4136230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078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KẾT LUẬN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44"/>
          <p:cNvSpPr/>
          <p:nvPr/>
        </p:nvSpPr>
        <p:spPr>
          <a:xfrm>
            <a:off x="1252350" y="990735"/>
            <a:ext cx="10482451" cy="671966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</a:t>
            </a:r>
            <a:r>
              <a:rPr lang="vi-VN" sz="2800" dirty="0" smtClean="0"/>
              <a:t>iệc </a:t>
            </a:r>
            <a:r>
              <a:rPr lang="en-US" sz="2800" dirty="0" err="1" smtClean="0"/>
              <a:t>chỉnh</a:t>
            </a:r>
            <a:r>
              <a:rPr lang="en-US" sz="2800" dirty="0" smtClean="0"/>
              <a:t> </a:t>
            </a:r>
            <a:r>
              <a:rPr lang="en-US" sz="2800" dirty="0" err="1" smtClean="0"/>
              <a:t>sửa</a:t>
            </a:r>
            <a:r>
              <a:rPr lang="vi-VN" sz="2800" dirty="0" smtClean="0"/>
              <a:t> </a:t>
            </a:r>
            <a:r>
              <a:rPr lang="vi-VN" sz="2800" dirty="0"/>
              <a:t>lại câu </a:t>
            </a:r>
            <a:r>
              <a:rPr lang="en-US" sz="2800" dirty="0" err="1" smtClean="0"/>
              <a:t>truy</a:t>
            </a:r>
            <a:r>
              <a:rPr lang="en-US" sz="2800" dirty="0" smtClean="0"/>
              <a:t> </a:t>
            </a:r>
            <a:r>
              <a:rPr lang="en-US" sz="2800" dirty="0" err="1" smtClean="0"/>
              <a:t>vấn</a:t>
            </a:r>
            <a:r>
              <a:rPr lang="vi-VN" sz="2800" dirty="0" smtClean="0"/>
              <a:t> </a:t>
            </a:r>
            <a:r>
              <a:rPr lang="vi-VN" sz="2800" dirty="0"/>
              <a:t>không tốn nhiều công sức nhưng sẽ giúp hệ thống giảm thiểu tính toán đáng </a:t>
            </a:r>
            <a:r>
              <a:rPr lang="vi-VN" sz="2800" dirty="0" smtClean="0"/>
              <a:t>kể.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Index </a:t>
            </a:r>
            <a:r>
              <a:rPr lang="en-US" sz="2800" dirty="0" err="1" smtClean="0"/>
              <a:t>sẽ</a:t>
            </a:r>
            <a:r>
              <a:rPr lang="vi-VN" sz="2800" dirty="0" smtClean="0"/>
              <a:t> </a:t>
            </a:r>
            <a:r>
              <a:rPr lang="vi-VN" sz="2800" dirty="0"/>
              <a:t>giúp truy vấn nhanh hơn nhưng ngược lại làm chậm thao tác </a:t>
            </a:r>
            <a:r>
              <a:rPr lang="vi-VN" sz="2800" dirty="0" smtClean="0"/>
              <a:t>INSERT,</a:t>
            </a:r>
            <a:r>
              <a:rPr lang="en-US" sz="2800" dirty="0" smtClean="0"/>
              <a:t> </a:t>
            </a:r>
            <a:r>
              <a:rPr lang="vi-VN" sz="2800" dirty="0" smtClean="0"/>
              <a:t>UPDATE </a:t>
            </a:r>
            <a:r>
              <a:rPr lang="vi-VN" sz="2800" dirty="0"/>
              <a:t>do đó hãy cân nhắc toàn bộ hệ thống trước khi áp </a:t>
            </a:r>
            <a:r>
              <a:rPr lang="vi-VN" sz="2800" dirty="0" smtClean="0"/>
              <a:t>dụng.</a:t>
            </a:r>
            <a:endParaRPr lang="en-US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Nên</a:t>
            </a:r>
            <a:r>
              <a:rPr lang="en-US" sz="2800" dirty="0" smtClean="0"/>
              <a:t> </a:t>
            </a:r>
            <a:r>
              <a:rPr lang="en-US" sz="2800" dirty="0" err="1" smtClean="0"/>
              <a:t>thường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xuyên</a:t>
            </a:r>
            <a:r>
              <a:rPr lang="en-US" sz="2800" dirty="0" smtClean="0"/>
              <a:t> </a:t>
            </a:r>
            <a:r>
              <a:rPr lang="en-US" sz="2800" dirty="0" err="1" smtClean="0"/>
              <a:t>tập</a:t>
            </a:r>
            <a:r>
              <a:rPr lang="en-US" sz="2800" dirty="0" smtClean="0"/>
              <a:t> </a:t>
            </a:r>
            <a:r>
              <a:rPr lang="en-US" sz="2800" dirty="0" err="1" smtClean="0"/>
              <a:t>lối</a:t>
            </a:r>
            <a:r>
              <a:rPr lang="en-US" sz="2800" dirty="0" smtClean="0"/>
              <a:t> </a:t>
            </a:r>
            <a:r>
              <a:rPr lang="en-US" sz="2800" dirty="0" err="1" smtClean="0"/>
              <a:t>viết</a:t>
            </a:r>
            <a:r>
              <a:rPr lang="en-US" sz="2800" dirty="0" smtClean="0"/>
              <a:t> </a:t>
            </a:r>
            <a:r>
              <a:rPr lang="en-US" sz="2800" dirty="0" err="1" smtClean="0"/>
              <a:t>tối</a:t>
            </a:r>
            <a:r>
              <a:rPr lang="en-US" sz="2800" dirty="0" smtClean="0"/>
              <a:t> </a:t>
            </a:r>
            <a:r>
              <a:rPr lang="en-US" sz="2800" dirty="0" err="1" smtClean="0"/>
              <a:t>ưu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biến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thói</a:t>
            </a:r>
            <a:r>
              <a:rPr lang="en-US" sz="2800" dirty="0" smtClean="0"/>
              <a:t> </a:t>
            </a:r>
            <a:r>
              <a:rPr lang="en-US" sz="2800" dirty="0" err="1" smtClean="0"/>
              <a:t>quen</a:t>
            </a:r>
            <a:r>
              <a:rPr lang="en-US" sz="2800" dirty="0" smtClean="0"/>
              <a:t>, </a:t>
            </a:r>
            <a:r>
              <a:rPr lang="vi-VN" sz="2800" dirty="0" smtClean="0"/>
              <a:t>giúp </a:t>
            </a:r>
            <a:r>
              <a:rPr lang="en-US" sz="2800" dirty="0" err="1" smtClean="0"/>
              <a:t>chúng</a:t>
            </a:r>
            <a:r>
              <a:rPr lang="en-US" sz="2800" dirty="0" smtClean="0"/>
              <a:t> ta</a:t>
            </a:r>
            <a:r>
              <a:rPr lang="vi-VN" sz="2800" dirty="0" smtClean="0"/>
              <a:t> </a:t>
            </a:r>
            <a:r>
              <a:rPr lang="vi-VN" sz="2800" dirty="0"/>
              <a:t>tận dụng tốt hơn tài nguyên máy chủ trong quá trình xử lý câu lệnh.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7200" b="1" dirty="0" smtClean="0"/>
          </a:p>
        </p:txBody>
      </p:sp>
      <p:sp>
        <p:nvSpPr>
          <p:cNvPr id="28" name="文本框 21"/>
          <p:cNvSpPr txBox="1"/>
          <p:nvPr/>
        </p:nvSpPr>
        <p:spPr>
          <a:xfrm>
            <a:off x="1044531" y="1753188"/>
            <a:ext cx="4136233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200" b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95488" y="162787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ĐẶT VẤN ĐỀ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17300" y="2463099"/>
            <a:ext cx="62157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NGUYÊN NHÂN TRUY VẤN CHẬM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95488" y="3276999"/>
            <a:ext cx="566334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CÁC PHƯƠNG PHÁP CẢI TIẾN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70814" y="4063966"/>
            <a:ext cx="207281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KẾT LUẬN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30519" y="1561912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30519" y="2391660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930519" y="3204016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30519" y="3975043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9541" y="347826"/>
            <a:ext cx="4136229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36284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ĐẶT VẤN ĐỀ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439541" y="1069418"/>
            <a:ext cx="9852047" cy="461664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 err="1" smtClean="0"/>
              <a:t>Khi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những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phần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mềm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có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khối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lượng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dữ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liệu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lớn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như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Ngân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hàng</a:t>
            </a:r>
            <a:r>
              <a:rPr lang="en-US" altLang="en-US" sz="2800" dirty="0" smtClean="0"/>
              <a:t>, </a:t>
            </a:r>
            <a:r>
              <a:rPr lang="en-US" altLang="en-US" sz="2800" dirty="0" err="1" smtClean="0"/>
              <a:t>Đào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tạo</a:t>
            </a:r>
            <a:r>
              <a:rPr lang="en-US" altLang="en-US" sz="2800" dirty="0" smtClean="0"/>
              <a:t>, </a:t>
            </a:r>
            <a:r>
              <a:rPr lang="en-US" altLang="en-US" sz="2800" dirty="0" err="1" smtClean="0"/>
              <a:t>Thương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mại</a:t>
            </a:r>
            <a:r>
              <a:rPr lang="en-US" altLang="en-US" sz="2800" dirty="0"/>
              <a:t> </a:t>
            </a:r>
            <a:r>
              <a:rPr lang="en-US" altLang="en-US" sz="2800" dirty="0" err="1" smtClean="0"/>
              <a:t>điện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tử</a:t>
            </a:r>
            <a:r>
              <a:rPr lang="en-US" altLang="en-US" sz="2800" dirty="0" smtClean="0"/>
              <a:t>… </a:t>
            </a:r>
            <a:r>
              <a:rPr lang="en-US" altLang="en-US" sz="2800" dirty="0" err="1" smtClean="0"/>
              <a:t>thì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những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câu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truy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vấn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sẽ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bị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ảnh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hưởng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bởi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các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yếu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tố</a:t>
            </a:r>
            <a:r>
              <a:rPr lang="en-US" altLang="en-US" sz="28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 err="1" smtClean="0"/>
              <a:t>Việc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kết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nhiều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bảng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với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nhiều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bản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ghi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là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việc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thường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xuyên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diễn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ra</a:t>
            </a:r>
            <a:endParaRPr lang="en-US" altLang="en-US" sz="28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800" dirty="0" err="1" smtClean="0"/>
              <a:t>Tốc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độ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thực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hiện</a:t>
            </a:r>
            <a:r>
              <a:rPr lang="en-US" altLang="en-US" sz="2800" dirty="0"/>
              <a:t> </a:t>
            </a:r>
            <a:r>
              <a:rPr lang="en-US" altLang="en-US" sz="2800" dirty="0" err="1" smtClean="0"/>
              <a:t>phần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mềm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bị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chậm</a:t>
            </a:r>
            <a:r>
              <a:rPr lang="en-US" altLang="en-US" sz="28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546298" y="5183704"/>
            <a:ext cx="10087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=&gt; </a:t>
            </a:r>
            <a:r>
              <a:rPr lang="vi-VN" sz="2400" b="1" dirty="0">
                <a:solidFill>
                  <a:srgbClr val="C00000"/>
                </a:solidFill>
              </a:rPr>
              <a:t>Một trong những phương pháp cần thiết để tốc độ của </a:t>
            </a:r>
            <a:r>
              <a:rPr lang="en-US" sz="2400" b="1" dirty="0" err="1" smtClean="0">
                <a:solidFill>
                  <a:srgbClr val="C00000"/>
                </a:solidFill>
              </a:rPr>
              <a:t>phần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err="1" smtClean="0">
                <a:solidFill>
                  <a:srgbClr val="C00000"/>
                </a:solidFill>
              </a:rPr>
              <a:t>mềm</a:t>
            </a:r>
            <a:r>
              <a:rPr lang="vi-VN" sz="2400" b="1" dirty="0" smtClean="0">
                <a:solidFill>
                  <a:srgbClr val="C00000"/>
                </a:solidFill>
              </a:rPr>
              <a:t> </a:t>
            </a:r>
            <a:r>
              <a:rPr lang="vi-VN" sz="2400" b="1" dirty="0">
                <a:solidFill>
                  <a:srgbClr val="C00000"/>
                </a:solidFill>
              </a:rPr>
              <a:t>được đảm bảo là phải </a:t>
            </a:r>
            <a:r>
              <a:rPr lang="vi-VN" sz="2400" b="1" dirty="0">
                <a:solidFill>
                  <a:srgbClr val="0070C0"/>
                </a:solidFill>
              </a:rPr>
              <a:t>tối ưu hóa từng dòng lệnh SQL.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07463" y="322183"/>
            <a:ext cx="6998519" cy="721592"/>
            <a:chOff x="6096000" y="2068962"/>
            <a:chExt cx="8564688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8564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NGUYÊN NHÂN TRUY VẤN CHẬM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6009" y="1043235"/>
            <a:ext cx="9393382" cy="453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/>
              <a:t>Không/thiếu sử dụng các lợi ích của Indexes.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 smtClean="0"/>
              <a:t>Kết </a:t>
            </a:r>
            <a:r>
              <a:rPr lang="vi-VN" sz="2800" b="1" dirty="0"/>
              <a:t>nối mạng chậm.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 smtClean="0"/>
              <a:t>Các </a:t>
            </a:r>
            <a:r>
              <a:rPr lang="vi-VN" sz="2800" b="1" dirty="0"/>
              <a:t>câu truy vấn Transact-SQL chuyển số lượng dữ liệu lớn từ server đến client.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 smtClean="0"/>
              <a:t>Locks </a:t>
            </a:r>
            <a:r>
              <a:rPr lang="vi-VN" sz="2800" b="1" dirty="0"/>
              <a:t>or deadlocks bị cấm.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b="1" dirty="0" smtClean="0"/>
              <a:t>Trả </a:t>
            </a:r>
            <a:r>
              <a:rPr lang="vi-VN" sz="2800" b="1" dirty="0"/>
              <a:t>về các dữ liệu không cần thiết</a:t>
            </a:r>
            <a:r>
              <a:rPr lang="vi-VN" sz="2800" b="1" dirty="0" smtClean="0"/>
              <a:t>.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Thiếu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bộ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nhớ</a:t>
            </a:r>
            <a:endParaRPr lang="vi-VN" sz="2800" b="1" dirty="0"/>
          </a:p>
        </p:txBody>
      </p:sp>
    </p:spTree>
    <p:extLst>
      <p:ext uri="{BB962C8B-B14F-4D97-AF65-F5344CB8AC3E}">
        <p14:creationId xmlns:p14="http://schemas.microsoft.com/office/powerpoint/2010/main" val="32280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574205" y="107583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567843" y="1582647"/>
            <a:ext cx="1123655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 err="1" smtClean="0">
                <a:sym typeface="Symbol" panose="05050102010706020507" pitchFamily="18" charset="2"/>
              </a:rPr>
              <a:t>Đây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en-US" sz="2400" b="1" dirty="0" err="1" smtClean="0">
                <a:sym typeface="Symbol" panose="05050102010706020507" pitchFamily="18" charset="2"/>
              </a:rPr>
              <a:t>là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en-US" sz="2400" b="1" dirty="0" err="1" smtClean="0">
                <a:sym typeface="Symbol" panose="05050102010706020507" pitchFamily="18" charset="2"/>
              </a:rPr>
              <a:t>câu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en-US" sz="2400" b="1" dirty="0" err="1" smtClean="0">
                <a:sym typeface="Symbol" panose="05050102010706020507" pitchFamily="18" charset="2"/>
              </a:rPr>
              <a:t>lệnh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sz="2400" b="1" dirty="0" err="1"/>
              <a:t>sẽ</a:t>
            </a:r>
            <a:r>
              <a:rPr lang="en-US" sz="2400" b="1" dirty="0"/>
              <a:t> </a:t>
            </a:r>
            <a:r>
              <a:rPr lang="en-US" sz="2400" b="1" dirty="0" err="1"/>
              <a:t>khiến</a:t>
            </a:r>
            <a:r>
              <a:rPr lang="en-US" sz="2400" b="1" dirty="0"/>
              <a:t> SQL </a:t>
            </a:r>
            <a:r>
              <a:rPr lang="en-US" sz="2400" b="1" dirty="0" err="1"/>
              <a:t>quét</a:t>
            </a:r>
            <a:r>
              <a:rPr lang="en-US" sz="2400" b="1" dirty="0"/>
              <a:t> </a:t>
            </a:r>
            <a:r>
              <a:rPr lang="en-US" sz="2400" b="1" dirty="0" err="1"/>
              <a:t>toàn</a:t>
            </a:r>
            <a:r>
              <a:rPr lang="en-US" sz="2400" b="1" dirty="0"/>
              <a:t> </a:t>
            </a:r>
            <a:r>
              <a:rPr lang="en-US" sz="2400" b="1" dirty="0" err="1"/>
              <a:t>bộ</a:t>
            </a:r>
            <a:r>
              <a:rPr lang="en-US" sz="2400" b="1" dirty="0"/>
              <a:t> table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trả</a:t>
            </a:r>
            <a:r>
              <a:rPr lang="en-US" sz="2400" b="1" dirty="0" smtClean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 </a:t>
            </a:r>
            <a:r>
              <a:rPr lang="en-US" sz="2400" b="1" dirty="0" err="1"/>
              <a:t>trùng</a:t>
            </a:r>
            <a:r>
              <a:rPr lang="en-US" sz="2400" b="1" dirty="0"/>
              <a:t> </a:t>
            </a:r>
            <a:r>
              <a:rPr lang="en-US" sz="2400" b="1" dirty="0" err="1"/>
              <a:t>lặp</a:t>
            </a:r>
            <a:r>
              <a:rPr lang="en-US" sz="2400" b="1" dirty="0"/>
              <a:t> </a:t>
            </a:r>
            <a:r>
              <a:rPr lang="en-US" sz="2400" b="1" dirty="0" err="1" smtClean="0"/>
              <a:t>làm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tiêu</a:t>
            </a:r>
            <a:r>
              <a:rPr lang="en-US" sz="2400" b="1" dirty="0" smtClean="0"/>
              <a:t> </a:t>
            </a:r>
            <a:r>
              <a:rPr lang="en-US" sz="2400" b="1" dirty="0" err="1"/>
              <a:t>tốn</a:t>
            </a:r>
            <a:r>
              <a:rPr lang="en-US" sz="2400" b="1" dirty="0"/>
              <a:t> </a:t>
            </a:r>
            <a:r>
              <a:rPr lang="en-US" sz="2400" b="1" dirty="0" err="1" smtClean="0"/>
              <a:t>bộ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nhớ</a:t>
            </a:r>
            <a:endParaRPr lang="en-US" altLang="en-US" sz="2400" b="1" dirty="0">
              <a:sym typeface="Symbol" panose="05050102010706020507" pitchFamily="18" charset="2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574206" y="770178"/>
            <a:ext cx="4661854" cy="690814"/>
            <a:chOff x="6096000" y="2068962"/>
            <a:chExt cx="5705107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5705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3.1 THU HẸP GIÁ TRỊ TRẢ VỀ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96" y="2624986"/>
            <a:ext cx="11019897" cy="74479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731818" y="2624986"/>
            <a:ext cx="748146" cy="74479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44"/>
          <p:cNvSpPr/>
          <p:nvPr/>
        </p:nvSpPr>
        <p:spPr>
          <a:xfrm>
            <a:off x="501561" y="3670823"/>
            <a:ext cx="1123655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Nên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cần</a:t>
            </a:r>
            <a:r>
              <a:rPr lang="en-US" sz="2400" b="1" dirty="0" smtClean="0"/>
              <a:t> </a:t>
            </a:r>
            <a:r>
              <a:rPr lang="vi-VN" sz="2400" b="1" dirty="0" smtClean="0"/>
              <a:t>thu </a:t>
            </a:r>
            <a:r>
              <a:rPr lang="vi-VN" sz="2400" b="1" dirty="0"/>
              <a:t>hẹp giới hạn của giá trị trả về sẽ tiết kiệm bộ </a:t>
            </a:r>
            <a:r>
              <a:rPr lang="vi-VN" sz="2400" b="1" dirty="0" smtClean="0"/>
              <a:t>nhớ</a:t>
            </a:r>
            <a:r>
              <a:rPr lang="en-US" sz="2400" b="1" dirty="0" smtClean="0"/>
              <a:t> </a:t>
            </a:r>
            <a:r>
              <a:rPr lang="vi-VN" sz="2400" b="1" dirty="0" smtClean="0"/>
              <a:t>khi </a:t>
            </a:r>
            <a:r>
              <a:rPr lang="vi-VN" sz="2400" b="1" dirty="0"/>
              <a:t>truyền từ server về client.</a:t>
            </a:r>
            <a:endParaRPr lang="en-US" altLang="en-US" sz="3200" b="1" dirty="0">
              <a:sym typeface="Symbol" panose="05050102010706020507" pitchFamily="18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6" y="4802863"/>
            <a:ext cx="9991611" cy="95613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823588" y="4623475"/>
            <a:ext cx="7431248" cy="74479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2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77224" y="212656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5972587" y="6257113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5260855" y="325545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5966882" y="5557169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089297" y="2152936"/>
            <a:ext cx="978983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/>
              <a:t>Index không thể thực hiện với toán tử phủ định do đó các toán tử </a:t>
            </a:r>
            <a:r>
              <a:rPr lang="vi-VN" sz="2400" b="1" dirty="0" smtClean="0"/>
              <a:t>p</a:t>
            </a:r>
            <a:r>
              <a:rPr lang="en-US" sz="2400" b="1" dirty="0" err="1" smtClean="0"/>
              <a:t>hủ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định</a:t>
            </a:r>
            <a:r>
              <a:rPr lang="vi-VN" sz="2400" b="1" dirty="0" smtClean="0"/>
              <a:t> </a:t>
            </a:r>
            <a:r>
              <a:rPr lang="vi-VN" sz="2400" b="1" dirty="0"/>
              <a:t>sẽ làm chậm câu </a:t>
            </a:r>
            <a:r>
              <a:rPr lang="en-US" sz="2400" b="1" dirty="0" err="1" smtClean="0"/>
              <a:t>truy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vấn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vì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vậy</a:t>
            </a:r>
            <a:r>
              <a:rPr lang="vi-VN" sz="2400" b="1" dirty="0" smtClean="0"/>
              <a:t> </a:t>
            </a:r>
            <a:r>
              <a:rPr lang="vi-VN" sz="2400" b="1" dirty="0"/>
              <a:t>hạn chế sử </a:t>
            </a:r>
            <a:r>
              <a:rPr lang="vi-VN" sz="2400" b="1" dirty="0" smtClean="0"/>
              <a:t>dụng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/>
              <a:t>:</a:t>
            </a:r>
            <a:endParaRPr lang="en-US" altLang="en-US" sz="3200" b="1" dirty="0">
              <a:sym typeface="Symbol" panose="05050102010706020507" pitchFamily="18" charset="2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77224" y="905230"/>
            <a:ext cx="5476179" cy="690814"/>
            <a:chOff x="6096000" y="2068962"/>
            <a:chExt cx="6701666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67016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3.2 KHÔNG HẠN CHẾ INDEX (1/4)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组合 19"/>
          <p:cNvGrpSpPr/>
          <p:nvPr/>
        </p:nvGrpSpPr>
        <p:grpSpPr>
          <a:xfrm>
            <a:off x="1089297" y="1505471"/>
            <a:ext cx="5582948" cy="553998"/>
            <a:chOff x="4325530" y="2224460"/>
            <a:chExt cx="6832327" cy="553998"/>
          </a:xfrm>
        </p:grpSpPr>
        <p:sp>
          <p:nvSpPr>
            <p:cNvPr id="24" name="文本框 20"/>
            <p:cNvSpPr txBox="1"/>
            <p:nvPr/>
          </p:nvSpPr>
          <p:spPr>
            <a:xfrm>
              <a:off x="4325530" y="2224460"/>
              <a:ext cx="6092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a) Index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với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toán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tử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phủ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định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0" y="3865318"/>
            <a:ext cx="10335491" cy="78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22" y="2842180"/>
            <a:ext cx="10464405" cy="91530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5972587" y="6257113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5" y="779672"/>
            <a:ext cx="5476179" cy="690814"/>
            <a:chOff x="6096000" y="2068962"/>
            <a:chExt cx="6701666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67016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3.2 KHÔNG HẠN CHẾ INDEX (2/4)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999771" y="1937089"/>
            <a:ext cx="1123655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dùng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tử</a:t>
            </a:r>
            <a:r>
              <a:rPr lang="en-US" sz="2400" b="1" dirty="0" smtClean="0"/>
              <a:t> “&lt;=“, “&gt;=“ </a:t>
            </a:r>
            <a:r>
              <a:rPr lang="en-US" sz="2400" b="1" dirty="0" err="1" smtClean="0"/>
              <a:t>để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việc</a:t>
            </a:r>
            <a:r>
              <a:rPr lang="en-US" sz="2400" b="1" dirty="0" smtClean="0"/>
              <a:t> so </a:t>
            </a:r>
            <a:r>
              <a:rPr lang="en-US" sz="2400" b="1" dirty="0" err="1" smtClean="0"/>
              <a:t>sánh</a:t>
            </a:r>
            <a:r>
              <a:rPr lang="en-US" sz="2400" b="1" dirty="0" smtClean="0"/>
              <a:t> 2 </a:t>
            </a:r>
            <a:r>
              <a:rPr lang="en-US" sz="2400" b="1" dirty="0" err="1" smtClean="0"/>
              <a:t>lần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làm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chậm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truy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vấn</a:t>
            </a:r>
            <a:r>
              <a:rPr lang="en-US" sz="2400" b="1" dirty="0" smtClean="0"/>
              <a:t>:</a:t>
            </a:r>
          </a:p>
        </p:txBody>
      </p:sp>
      <p:sp>
        <p:nvSpPr>
          <p:cNvPr id="23" name="Oval 22"/>
          <p:cNvSpPr/>
          <p:nvPr/>
        </p:nvSpPr>
        <p:spPr>
          <a:xfrm>
            <a:off x="10695709" y="2999108"/>
            <a:ext cx="484909" cy="6694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19"/>
          <p:cNvGrpSpPr/>
          <p:nvPr/>
        </p:nvGrpSpPr>
        <p:grpSpPr>
          <a:xfrm>
            <a:off x="1044530" y="1339373"/>
            <a:ext cx="5624681" cy="690814"/>
            <a:chOff x="6096000" y="2068962"/>
            <a:chExt cx="6883400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68834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b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) Index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với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toán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tử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so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sánh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2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lần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矩形 44"/>
          <p:cNvSpPr/>
          <p:nvPr/>
        </p:nvSpPr>
        <p:spPr>
          <a:xfrm>
            <a:off x="955450" y="3870248"/>
            <a:ext cx="112365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Hãy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212" y="4314711"/>
            <a:ext cx="8659605" cy="1080699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8769927" y="4528930"/>
            <a:ext cx="484909" cy="6694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9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06" y="4430422"/>
            <a:ext cx="10390807" cy="8664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439" y="2811529"/>
            <a:ext cx="10885493" cy="84037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5972587" y="6257113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5" y="779672"/>
            <a:ext cx="5476179" cy="690814"/>
            <a:chOff x="6096000" y="2068962"/>
            <a:chExt cx="6701666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67016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3.2 KHÔNG HẠN CHẾ INDEX (3/4)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737382" y="1944499"/>
            <a:ext cx="1123655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Nếu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tử</a:t>
            </a:r>
            <a:r>
              <a:rPr lang="en-US" sz="2400" b="1" dirty="0" smtClean="0"/>
              <a:t> so </a:t>
            </a:r>
            <a:r>
              <a:rPr lang="en-US" sz="2400" b="1" dirty="0" err="1" smtClean="0"/>
              <a:t>sánh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với</a:t>
            </a:r>
            <a:r>
              <a:rPr lang="en-US" sz="2400" b="1" dirty="0" smtClean="0"/>
              <a:t> LIKE </a:t>
            </a:r>
            <a:r>
              <a:rPr lang="en-US" sz="2400" b="1" dirty="0" err="1" smtClean="0"/>
              <a:t>dư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thừa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hợp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lý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sẽ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làm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cho</a:t>
            </a:r>
            <a:r>
              <a:rPr lang="en-US" sz="2400" b="1" dirty="0" smtClean="0"/>
              <a:t> Index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thực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được</a:t>
            </a:r>
            <a:r>
              <a:rPr lang="en-US" sz="2400" b="1" dirty="0" smtClean="0"/>
              <a:t>:</a:t>
            </a:r>
          </a:p>
        </p:txBody>
      </p:sp>
      <p:sp>
        <p:nvSpPr>
          <p:cNvPr id="23" name="Oval 22"/>
          <p:cNvSpPr/>
          <p:nvPr/>
        </p:nvSpPr>
        <p:spPr>
          <a:xfrm>
            <a:off x="11208327" y="2982438"/>
            <a:ext cx="360218" cy="6694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19"/>
          <p:cNvGrpSpPr/>
          <p:nvPr/>
        </p:nvGrpSpPr>
        <p:grpSpPr>
          <a:xfrm>
            <a:off x="1044530" y="1339373"/>
            <a:ext cx="5119735" cy="690814"/>
            <a:chOff x="6096000" y="2068962"/>
            <a:chExt cx="6265454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6265454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Sử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dụng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toán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tử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LIKE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hợp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lý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矩形 44"/>
          <p:cNvSpPr/>
          <p:nvPr/>
        </p:nvSpPr>
        <p:spPr>
          <a:xfrm>
            <a:off x="955450" y="3870248"/>
            <a:ext cx="112365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Hãy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:</a:t>
            </a:r>
          </a:p>
        </p:txBody>
      </p:sp>
      <p:sp>
        <p:nvSpPr>
          <p:cNvPr id="30" name="Oval 29"/>
          <p:cNvSpPr/>
          <p:nvPr/>
        </p:nvSpPr>
        <p:spPr>
          <a:xfrm>
            <a:off x="10778836" y="4528930"/>
            <a:ext cx="429491" cy="6694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62" y="4658513"/>
            <a:ext cx="7660392" cy="1199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375" y="2817421"/>
            <a:ext cx="7346638" cy="1249843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43785" y="172535"/>
            <a:ext cx="6246838" cy="721592"/>
            <a:chOff x="6096000" y="2068962"/>
            <a:chExt cx="764478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6447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3. CÁC PHƯƠNG PHÁP CẢI TIẾN</a:t>
              </a:r>
              <a:endParaRPr lang="en-US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5970025" y="6976439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5972587" y="6257113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组合 19"/>
          <p:cNvGrpSpPr/>
          <p:nvPr/>
        </p:nvGrpSpPr>
        <p:grpSpPr>
          <a:xfrm>
            <a:off x="1443785" y="779672"/>
            <a:ext cx="5476179" cy="690814"/>
            <a:chOff x="6096000" y="2068962"/>
            <a:chExt cx="6701666" cy="690814"/>
          </a:xfrm>
        </p:grpSpPr>
        <p:sp>
          <p:nvSpPr>
            <p:cNvPr id="14" name="文本框 20"/>
            <p:cNvSpPr txBox="1"/>
            <p:nvPr/>
          </p:nvSpPr>
          <p:spPr>
            <a:xfrm>
              <a:off x="6096000" y="2068962"/>
              <a:ext cx="67016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3.2 KHÔNG HẠN CHẾ INDEX (4/4)</a:t>
              </a:r>
              <a:endParaRPr lang="en-US" altLang="zh-CN" sz="30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矩形 44"/>
          <p:cNvSpPr/>
          <p:nvPr/>
        </p:nvSpPr>
        <p:spPr>
          <a:xfrm>
            <a:off x="737382" y="1944499"/>
            <a:ext cx="10789600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Nếu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hàm</a:t>
            </a:r>
            <a:r>
              <a:rPr lang="en-US" sz="2400" b="1" dirty="0" smtClean="0"/>
              <a:t> DATEDIFF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cột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datofbirth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thì</a:t>
            </a:r>
            <a:r>
              <a:rPr lang="en-US" sz="2400" b="1" dirty="0" smtClean="0"/>
              <a:t> Index </a:t>
            </a:r>
            <a:r>
              <a:rPr lang="en-US" sz="2400" b="1" dirty="0" err="1" smtClean="0"/>
              <a:t>gắn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cột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này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chạy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được</a:t>
            </a:r>
            <a:r>
              <a:rPr lang="en-US" sz="2400" b="1" dirty="0" smtClean="0"/>
              <a:t>:</a:t>
            </a:r>
          </a:p>
        </p:txBody>
      </p:sp>
      <p:sp>
        <p:nvSpPr>
          <p:cNvPr id="23" name="Oval 22"/>
          <p:cNvSpPr/>
          <p:nvPr/>
        </p:nvSpPr>
        <p:spPr>
          <a:xfrm>
            <a:off x="4155079" y="3446447"/>
            <a:ext cx="1814946" cy="6694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合 19"/>
          <p:cNvGrpSpPr/>
          <p:nvPr/>
        </p:nvGrpSpPr>
        <p:grpSpPr>
          <a:xfrm>
            <a:off x="1044530" y="1339373"/>
            <a:ext cx="6467476" cy="690814"/>
            <a:chOff x="6096000" y="2068962"/>
            <a:chExt cx="7914799" cy="690814"/>
          </a:xfrm>
        </p:grpSpPr>
        <p:sp>
          <p:nvSpPr>
            <p:cNvPr id="27" name="文本框 20"/>
            <p:cNvSpPr txBox="1"/>
            <p:nvPr/>
          </p:nvSpPr>
          <p:spPr>
            <a:xfrm>
              <a:off x="6096000" y="2068962"/>
              <a:ext cx="79147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>
                  <a:solidFill>
                    <a:srgbClr val="7030A0"/>
                  </a:solidFill>
                  <a:latin typeface="Calibri" panose="020F0502020204030204" pitchFamily="34" charset="0"/>
                </a:rPr>
                <a:t>d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)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Hạn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chế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sử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dụng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hàm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trên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CN" sz="3000" b="1" dirty="0" err="1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cột</a:t>
              </a:r>
              <a:r>
                <a:rPr lang="en-US" altLang="zh-CN" sz="3000" b="1" dirty="0" smtClean="0">
                  <a:solidFill>
                    <a:srgbClr val="7030A0"/>
                  </a:solidFill>
                  <a:latin typeface="Calibri" panose="020F0502020204030204" pitchFamily="34" charset="0"/>
                </a:rPr>
                <a:t> Index:</a:t>
              </a:r>
              <a:endParaRPr lang="en-US" altLang="zh-CN" sz="3000" b="1" dirty="0">
                <a:solidFill>
                  <a:srgbClr val="7030A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1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矩形 44"/>
          <p:cNvSpPr/>
          <p:nvPr/>
        </p:nvSpPr>
        <p:spPr>
          <a:xfrm>
            <a:off x="737382" y="4150395"/>
            <a:ext cx="112365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Hãy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thế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câu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sau</a:t>
            </a:r>
            <a:r>
              <a:rPr lang="en-US" sz="2400" b="1" dirty="0" smtClean="0"/>
              <a:t>:</a:t>
            </a:r>
          </a:p>
        </p:txBody>
      </p:sp>
      <p:sp>
        <p:nvSpPr>
          <p:cNvPr id="30" name="Oval 29"/>
          <p:cNvSpPr/>
          <p:nvPr/>
        </p:nvSpPr>
        <p:spPr>
          <a:xfrm>
            <a:off x="2216727" y="5353134"/>
            <a:ext cx="1938352" cy="6694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  <p:bldP spid="29" grpId="0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2126</TotalTime>
  <Words>1117</Words>
  <Application>Microsoft Office PowerPoint</Application>
  <PresentationFormat>Widescreen</PresentationFormat>
  <Paragraphs>102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微软雅黑</vt:lpstr>
      <vt:lpstr>Arial</vt:lpstr>
      <vt:lpstr>Calibri</vt:lpstr>
      <vt:lpstr>Cambria</vt:lpstr>
      <vt:lpstr>等线</vt:lpstr>
      <vt:lpstr>Symbol</vt:lpstr>
      <vt:lpstr>Tahoma</vt:lpstr>
      <vt:lpstr>经典综艺体简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99</cp:revision>
  <dcterms:created xsi:type="dcterms:W3CDTF">2017-09-22T08:16:39Z</dcterms:created>
  <dcterms:modified xsi:type="dcterms:W3CDTF">2022-09-05T14:10:39Z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